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6" r:id="rId6"/>
    <p:sldId id="267" r:id="rId7"/>
    <p:sldId id="261" r:id="rId8"/>
    <p:sldId id="262" r:id="rId9"/>
    <p:sldId id="263" r:id="rId10"/>
    <p:sldId id="264" r:id="rId11"/>
    <p:sldId id="265" r:id="rId12"/>
    <p:sldId id="268" r:id="rId13"/>
    <p:sldId id="269" r:id="rId14"/>
    <p:sldId id="270" r:id="rId15"/>
    <p:sldId id="271" r:id="rId16"/>
    <p:sldId id="273" r:id="rId17"/>
    <p:sldId id="274" r:id="rId18"/>
    <p:sldId id="272" r:id="rId19"/>
    <p:sldId id="275" r:id="rId2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4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A5097-2764-4327-8EA2-8BDD0307F2AC}" type="datetimeFigureOut">
              <a:rPr lang="hr-HR" smtClean="0"/>
              <a:pPr/>
              <a:t>21.5.2020</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84E24-824E-4DB6-86E1-5A627E4AA583}"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501E1BE7-8EE0-468D-9884-A4FEFAEB0292}" type="datetimeFigureOut">
              <a:rPr lang="hr-HR" smtClean="0"/>
              <a:pPr/>
              <a:t>21.5.2020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4287F3-7B69-4A90-8F46-6A88F6C0EB83}"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501E1BE7-8EE0-468D-9884-A4FEFAEB0292}" type="datetimeFigureOut">
              <a:rPr lang="hr-HR" smtClean="0"/>
              <a:pPr/>
              <a:t>21.5.2020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4287F3-7B69-4A90-8F46-6A88F6C0EB83}"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501E1BE7-8EE0-468D-9884-A4FEFAEB0292}" type="datetimeFigureOut">
              <a:rPr lang="hr-HR" smtClean="0"/>
              <a:pPr/>
              <a:t>21.5.2020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4287F3-7B69-4A90-8F46-6A88F6C0EB83}"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501E1BE7-8EE0-468D-9884-A4FEFAEB0292}" type="datetimeFigureOut">
              <a:rPr lang="hr-HR" smtClean="0"/>
              <a:pPr/>
              <a:t>21.5.2020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4287F3-7B69-4A90-8F46-6A88F6C0EB83}"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1E1BE7-8EE0-468D-9884-A4FEFAEB0292}" type="datetimeFigureOut">
              <a:rPr lang="hr-HR" smtClean="0"/>
              <a:pPr/>
              <a:t>21.5.2020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4287F3-7B69-4A90-8F46-6A88F6C0EB83}"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501E1BE7-8EE0-468D-9884-A4FEFAEB0292}" type="datetimeFigureOut">
              <a:rPr lang="hr-HR" smtClean="0"/>
              <a:pPr/>
              <a:t>21.5.2020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4287F3-7B69-4A90-8F46-6A88F6C0EB83}"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501E1BE7-8EE0-468D-9884-A4FEFAEB0292}" type="datetimeFigureOut">
              <a:rPr lang="hr-HR" smtClean="0"/>
              <a:pPr/>
              <a:t>21.5.2020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04287F3-7B69-4A90-8F46-6A88F6C0EB83}"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501E1BE7-8EE0-468D-9884-A4FEFAEB0292}" type="datetimeFigureOut">
              <a:rPr lang="hr-HR" smtClean="0"/>
              <a:pPr/>
              <a:t>21.5.2020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04287F3-7B69-4A90-8F46-6A88F6C0EB83}"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E1BE7-8EE0-468D-9884-A4FEFAEB0292}" type="datetimeFigureOut">
              <a:rPr lang="hr-HR" smtClean="0"/>
              <a:pPr/>
              <a:t>21.5.2020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04287F3-7B69-4A90-8F46-6A88F6C0EB83}"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E1BE7-8EE0-468D-9884-A4FEFAEB0292}" type="datetimeFigureOut">
              <a:rPr lang="hr-HR" smtClean="0"/>
              <a:pPr/>
              <a:t>21.5.2020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4287F3-7B69-4A90-8F46-6A88F6C0EB83}"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E1BE7-8EE0-468D-9884-A4FEFAEB0292}" type="datetimeFigureOut">
              <a:rPr lang="hr-HR" smtClean="0"/>
              <a:pPr/>
              <a:t>21.5.2020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4287F3-7B69-4A90-8F46-6A88F6C0EB83}"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E1BE7-8EE0-468D-9884-A4FEFAEB0292}" type="datetimeFigureOut">
              <a:rPr lang="hr-HR" smtClean="0"/>
              <a:pPr/>
              <a:t>21.5.2020</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287F3-7B69-4A90-8F46-6A88F6C0EB83}"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pZ-gL80Ptq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jeronaucni-portal.co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zlatna-djeca.blogspot.com/"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vjeronaucni-portal.com/"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ka.jpg"/>
          <p:cNvPicPr>
            <a:picLocks noChangeAspect="1"/>
          </p:cNvPicPr>
          <p:nvPr/>
        </p:nvPicPr>
        <p:blipFill>
          <a:blip r:embed="rId2" cstate="print"/>
          <a:stretch>
            <a:fillRect/>
          </a:stretch>
        </p:blipFill>
        <p:spPr>
          <a:xfrm>
            <a:off x="-590302" y="-14720"/>
            <a:ext cx="9734302" cy="6872720"/>
          </a:xfrm>
          <a:prstGeom prst="rect">
            <a:avLst/>
          </a:prstGeom>
        </p:spPr>
      </p:pic>
      <p:sp>
        <p:nvSpPr>
          <p:cNvPr id="7" name="TextBox 6"/>
          <p:cNvSpPr txBox="1"/>
          <p:nvPr/>
        </p:nvSpPr>
        <p:spPr>
          <a:xfrm>
            <a:off x="3491880" y="836712"/>
            <a:ext cx="2808312" cy="2308324"/>
          </a:xfrm>
          <a:prstGeom prst="rect">
            <a:avLst/>
          </a:prstGeom>
          <a:noFill/>
        </p:spPr>
        <p:txBody>
          <a:bodyPr wrap="square" rtlCol="0">
            <a:spAutoFit/>
          </a:bodyPr>
          <a:lstStyle/>
          <a:p>
            <a:r>
              <a:rPr lang="hr-HR" sz="4800" b="1" dirty="0" smtClean="0">
                <a:solidFill>
                  <a:srgbClr val="FF0000"/>
                </a:solidFill>
              </a:rPr>
              <a:t>BLAGDAN DUHA SVETOGA</a:t>
            </a:r>
            <a:endParaRPr lang="hr-HR" sz="48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8229600" cy="1143000"/>
          </a:xfrm>
        </p:spPr>
        <p:txBody>
          <a:bodyPr>
            <a:noAutofit/>
          </a:bodyPr>
          <a:lstStyle/>
          <a:p>
            <a:r>
              <a:rPr lang="hr-HR" sz="2800" dirty="0" smtClean="0"/>
              <a:t>Tekst iz Biblije</a:t>
            </a:r>
            <a:br>
              <a:rPr lang="hr-HR" sz="2800" dirty="0" smtClean="0"/>
            </a:br>
            <a:r>
              <a:rPr lang="hr-HR" sz="2800" dirty="0" smtClean="0"/>
              <a:t>Djela apostolska 2,1-12</a:t>
            </a:r>
            <a:endParaRPr lang="hr-HR" sz="2800" dirty="0"/>
          </a:p>
        </p:txBody>
      </p:sp>
      <p:sp>
        <p:nvSpPr>
          <p:cNvPr id="3" name="Content Placeholder 2"/>
          <p:cNvSpPr>
            <a:spLocks noGrp="1"/>
          </p:cNvSpPr>
          <p:nvPr>
            <p:ph idx="1"/>
          </p:nvPr>
        </p:nvSpPr>
        <p:spPr>
          <a:xfrm>
            <a:off x="611560" y="2060848"/>
            <a:ext cx="8229600" cy="4525963"/>
          </a:xfrm>
        </p:spPr>
        <p:txBody>
          <a:bodyPr>
            <a:normAutofit fontScale="77500" lnSpcReduction="20000"/>
          </a:bodyPr>
          <a:lstStyle/>
          <a:p>
            <a:r>
              <a:rPr lang="hr-HR" dirty="0" smtClean="0"/>
              <a:t>Na posebno slavlje u Jeruzalemu išlo je mnoštvo ljudi. Svatko je govorio različitim jezikom. Nisu mogli međusobno razgovarati, razumjeti se. Tada se dogodilo nešto čudno.</a:t>
            </a:r>
          </a:p>
          <a:p>
            <a:r>
              <a:rPr lang="hr-HR" dirty="0" smtClean="0"/>
              <a:t>Isusovi učenici, koji su još uvijek bili bojažljivi, bili su zajedno u jednoj kući i molili. Iznenada su začuli jaki šum s neba, kao da puše silan vjetar i ispunja svu kuću. I pokazali su im se neki plameni jezici i sišli na svakoga po jedan. Svi se oni napuniše Duha svetoga i počeše govoriti drugim </a:t>
            </a:r>
            <a:r>
              <a:rPr lang="hr-HR" dirty="0" err="1" smtClean="0"/>
              <a:t>jezicima.A</a:t>
            </a:r>
            <a:r>
              <a:rPr lang="hr-HR" dirty="0" smtClean="0"/>
              <a:t> onda su oni Božje snage izišli među mnoštvo ljudi i počeli im govoriti sve što je i njima govorio Isus. I svi ljudi:Rimljani,Arapi,Židovi, sada su ih mogli razumjeti. Bili su jako začuđeni i pitali su se kako ih čujemo da govore našim jezikom. Mnogi od ljudi, čuvši što im apostoli govore, zavole Isusa i postadoše njegovi prijatelji.</a:t>
            </a:r>
            <a:endParaRPr lang="hr-HR" dirty="0"/>
          </a:p>
        </p:txBody>
      </p:sp>
      <p:sp>
        <p:nvSpPr>
          <p:cNvPr id="4" name="TextBox 3"/>
          <p:cNvSpPr txBox="1"/>
          <p:nvPr/>
        </p:nvSpPr>
        <p:spPr>
          <a:xfrm rot="19486979">
            <a:off x="539552" y="548680"/>
            <a:ext cx="1440160" cy="369332"/>
          </a:xfrm>
          <a:prstGeom prst="rect">
            <a:avLst/>
          </a:prstGeom>
          <a:solidFill>
            <a:schemeClr val="bg1"/>
          </a:solidFill>
        </p:spPr>
        <p:txBody>
          <a:bodyPr wrap="square" rtlCol="0">
            <a:spAutoFit/>
          </a:bodyPr>
          <a:lstStyle/>
          <a:p>
            <a:r>
              <a:rPr lang="hr-HR" dirty="0" smtClean="0"/>
              <a:t>Za djecu</a:t>
            </a:r>
            <a:endParaRPr lang="hr-HR" dirty="0"/>
          </a:p>
        </p:txBody>
      </p:sp>
      <p:pic>
        <p:nvPicPr>
          <p:cNvPr id="6" name="Picture 5" descr="plamičci.jpg"/>
          <p:cNvPicPr>
            <a:picLocks noChangeAspect="1"/>
          </p:cNvPicPr>
          <p:nvPr/>
        </p:nvPicPr>
        <p:blipFill>
          <a:blip r:embed="rId2" cstate="print"/>
          <a:stretch>
            <a:fillRect/>
          </a:stretch>
        </p:blipFill>
        <p:spPr>
          <a:xfrm>
            <a:off x="6084168" y="260648"/>
            <a:ext cx="2686050" cy="17049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r>
              <a:rPr lang="hr-HR" dirty="0" smtClean="0"/>
              <a:t>Ovdje je link s crtićem koji govori o tom događaju iz Biblije</a:t>
            </a:r>
          </a:p>
          <a:p>
            <a:r>
              <a:rPr lang="hr-HR" dirty="0" smtClean="0">
                <a:hlinkClick r:id="rId2"/>
              </a:rPr>
              <a:t>https://www.youtube.com/watch?v=pZ-gL80PtqE</a:t>
            </a:r>
            <a:endParaRPr lang="hr-HR" dirty="0" smtClean="0"/>
          </a:p>
          <a:p>
            <a:endParaRPr lang="hr-H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20200515-WA0011.jpg"/>
          <p:cNvPicPr>
            <a:picLocks noGrp="1" noChangeAspect="1"/>
          </p:cNvPicPr>
          <p:nvPr>
            <p:ph idx="1"/>
          </p:nvPr>
        </p:nvPicPr>
        <p:blipFill>
          <a:blip r:embed="rId2" cstate="print"/>
          <a:srcRect b="50823"/>
          <a:stretch>
            <a:fillRect/>
          </a:stretch>
        </p:blipFill>
        <p:spPr>
          <a:xfrm>
            <a:off x="2051720" y="2132856"/>
            <a:ext cx="4919896" cy="4032448"/>
          </a:xfrm>
        </p:spPr>
      </p:pic>
      <p:sp>
        <p:nvSpPr>
          <p:cNvPr id="7" name="TextBox 6"/>
          <p:cNvSpPr txBox="1"/>
          <p:nvPr/>
        </p:nvSpPr>
        <p:spPr>
          <a:xfrm>
            <a:off x="1115616" y="764704"/>
            <a:ext cx="7416824" cy="1200329"/>
          </a:xfrm>
          <a:prstGeom prst="rect">
            <a:avLst/>
          </a:prstGeom>
          <a:noFill/>
        </p:spPr>
        <p:txBody>
          <a:bodyPr wrap="square" rtlCol="0">
            <a:spAutoFit/>
          </a:bodyPr>
          <a:lstStyle/>
          <a:p>
            <a:r>
              <a:rPr lang="hr-HR" dirty="0" smtClean="0"/>
              <a:t> </a:t>
            </a:r>
          </a:p>
          <a:p>
            <a:r>
              <a:rPr lang="hr-HR" dirty="0" smtClean="0"/>
              <a:t>JEDAN LAGANI ZADATAK: PRECRTAJ NA PAPIR MANJU CRKVU I VEĆU TE KRATKE RIJEČI SPOJI  S MANJOM CRKVOM,A DUGE S VELIKOM. ( MOŽEŠ IH I PREPISATI </a:t>
            </a:r>
            <a:r>
              <a:rPr lang="hr-HR" dirty="0" smtClean="0">
                <a:sym typeface="Wingdings" pitchFamily="2" charset="2"/>
              </a:rPr>
              <a:t></a:t>
            </a:r>
            <a:endParaRPr lang="hr-HR" dirty="0"/>
          </a:p>
        </p:txBody>
      </p:sp>
      <p:sp>
        <p:nvSpPr>
          <p:cNvPr id="8" name="TextBox 7"/>
          <p:cNvSpPr txBox="1"/>
          <p:nvPr/>
        </p:nvSpPr>
        <p:spPr>
          <a:xfrm>
            <a:off x="1979712" y="260648"/>
            <a:ext cx="3384376" cy="584775"/>
          </a:xfrm>
          <a:prstGeom prst="rect">
            <a:avLst/>
          </a:prstGeom>
          <a:noFill/>
        </p:spPr>
        <p:txBody>
          <a:bodyPr wrap="square" rtlCol="0">
            <a:spAutoFit/>
          </a:bodyPr>
          <a:lstStyle/>
          <a:p>
            <a:r>
              <a:rPr lang="hr-HR" dirty="0" smtClean="0"/>
              <a:t>	</a:t>
            </a:r>
            <a:r>
              <a:rPr lang="hr-HR" sz="3200" dirty="0" smtClean="0"/>
              <a:t>AKTIVNOSTI</a:t>
            </a:r>
            <a:endParaRPr lang="hr-HR"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332656"/>
            <a:ext cx="6336704" cy="1477328"/>
          </a:xfrm>
          <a:prstGeom prst="rect">
            <a:avLst/>
          </a:prstGeom>
          <a:noFill/>
        </p:spPr>
        <p:txBody>
          <a:bodyPr wrap="square" rtlCol="0">
            <a:spAutoFit/>
          </a:bodyPr>
          <a:lstStyle/>
          <a:p>
            <a:r>
              <a:rPr lang="vi-VN" dirty="0" smtClean="0"/>
              <a:t>Izreži sličice </a:t>
            </a:r>
            <a:r>
              <a:rPr lang="hr-HR" dirty="0" smtClean="0"/>
              <a:t>na drugom slajdu </a:t>
            </a:r>
            <a:r>
              <a:rPr lang="vi-VN" dirty="0" smtClean="0"/>
              <a:t>i zalijepi u predviđeni kvadrat. </a:t>
            </a:r>
          </a:p>
          <a:p>
            <a:r>
              <a:rPr lang="hr-HR" dirty="0" smtClean="0"/>
              <a:t>Razmisli o darovima koje ti Duh Sveti daje i kako ih koristiš.</a:t>
            </a:r>
          </a:p>
          <a:p>
            <a:endParaRPr lang="hr-HR" dirty="0" smtClean="0"/>
          </a:p>
          <a:p>
            <a:endParaRPr lang="hr-HR" dirty="0" smtClean="0"/>
          </a:p>
          <a:p>
            <a:r>
              <a:rPr lang="hr-HR" dirty="0" smtClean="0"/>
              <a:t> </a:t>
            </a:r>
            <a:endParaRPr lang="hr-HR" dirty="0"/>
          </a:p>
        </p:txBody>
      </p:sp>
      <p:pic>
        <p:nvPicPr>
          <p:cNvPr id="15" name="Picture 14" descr="DAROVI DUHA SVETOGA_Page_1.jpg"/>
          <p:cNvPicPr>
            <a:picLocks noChangeAspect="1"/>
          </p:cNvPicPr>
          <p:nvPr/>
        </p:nvPicPr>
        <p:blipFill>
          <a:blip r:embed="rId2" cstate="print"/>
          <a:stretch>
            <a:fillRect/>
          </a:stretch>
        </p:blipFill>
        <p:spPr>
          <a:xfrm>
            <a:off x="467544" y="980728"/>
            <a:ext cx="7272808" cy="513978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ROVI DUHA SVETOGA_Page_2.jpg"/>
          <p:cNvPicPr>
            <a:picLocks noGrp="1" noChangeAspect="1"/>
          </p:cNvPicPr>
          <p:nvPr>
            <p:ph idx="1"/>
          </p:nvPr>
        </p:nvPicPr>
        <p:blipFill>
          <a:blip r:embed="rId2" cstate="print"/>
          <a:stretch>
            <a:fillRect/>
          </a:stretch>
        </p:blipFill>
        <p:spPr>
          <a:xfrm>
            <a:off x="1115616" y="332656"/>
            <a:ext cx="7454515" cy="5822107"/>
          </a:xfrm>
        </p:spPr>
      </p:pic>
      <p:sp>
        <p:nvSpPr>
          <p:cNvPr id="7" name="Rectangle 6"/>
          <p:cNvSpPr/>
          <p:nvPr/>
        </p:nvSpPr>
        <p:spPr>
          <a:xfrm>
            <a:off x="5292080" y="6237312"/>
            <a:ext cx="3188117" cy="646331"/>
          </a:xfrm>
          <a:prstGeom prst="rect">
            <a:avLst/>
          </a:prstGeom>
        </p:spPr>
        <p:txBody>
          <a:bodyPr wrap="none">
            <a:spAutoFit/>
          </a:bodyPr>
          <a:lstStyle/>
          <a:p>
            <a:r>
              <a:rPr lang="hr-HR" dirty="0" smtClean="0">
                <a:hlinkClick r:id="rId3"/>
              </a:rPr>
              <a:t>https://vjeronaucni-portal.com/</a:t>
            </a:r>
            <a:endParaRPr lang="hr-HR" dirty="0" smtClean="0"/>
          </a:p>
          <a:p>
            <a:endParaRPr lang="hr-HR" dirty="0"/>
          </a:p>
        </p:txBody>
      </p:sp>
      <p:sp>
        <p:nvSpPr>
          <p:cNvPr id="8" name="TextBox 7"/>
          <p:cNvSpPr txBox="1"/>
          <p:nvPr/>
        </p:nvSpPr>
        <p:spPr>
          <a:xfrm>
            <a:off x="2339752" y="6211669"/>
            <a:ext cx="2520280" cy="646331"/>
          </a:xfrm>
          <a:prstGeom prst="rect">
            <a:avLst/>
          </a:prstGeom>
          <a:noFill/>
        </p:spPr>
        <p:txBody>
          <a:bodyPr wrap="square" rtlCol="0">
            <a:spAutoFit/>
          </a:bodyPr>
          <a:lstStyle/>
          <a:p>
            <a:r>
              <a:rPr lang="hr-HR" dirty="0" smtClean="0"/>
              <a:t>Preuzeto s vjeronaučnog portala</a:t>
            </a:r>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36904" cy="792088"/>
          </a:xfrm>
        </p:spPr>
        <p:txBody>
          <a:bodyPr>
            <a:normAutofit/>
          </a:bodyPr>
          <a:lstStyle/>
          <a:p>
            <a:r>
              <a:rPr lang="hr-HR" sz="3600" dirty="0" smtClean="0"/>
              <a:t>Zadaci za </a:t>
            </a:r>
            <a:r>
              <a:rPr lang="hr-HR" sz="3600" dirty="0" err="1" smtClean="0"/>
              <a:t>predškolce</a:t>
            </a:r>
            <a:endParaRPr lang="hr-HR" sz="3600" dirty="0"/>
          </a:p>
        </p:txBody>
      </p:sp>
      <p:pic>
        <p:nvPicPr>
          <p:cNvPr id="5" name="Content Placeholder 4" descr="blagdan-duhova-radni-zadaci-i-ideje_Page_2.jpg"/>
          <p:cNvPicPr>
            <a:picLocks noGrp="1" noChangeAspect="1"/>
          </p:cNvPicPr>
          <p:nvPr>
            <p:ph idx="1"/>
          </p:nvPr>
        </p:nvPicPr>
        <p:blipFill>
          <a:blip r:embed="rId2" cstate="print"/>
          <a:stretch>
            <a:fillRect/>
          </a:stretch>
        </p:blipFill>
        <p:spPr>
          <a:xfrm>
            <a:off x="395536" y="1124744"/>
            <a:ext cx="4104456" cy="5469201"/>
          </a:xfrm>
        </p:spPr>
      </p:pic>
      <p:pic>
        <p:nvPicPr>
          <p:cNvPr id="6" name="Content Placeholder 3" descr="blagdan-duhova-radni-zadaci-i-ideje_Page_3.jpg"/>
          <p:cNvPicPr>
            <a:picLocks noChangeAspect="1"/>
          </p:cNvPicPr>
          <p:nvPr/>
        </p:nvPicPr>
        <p:blipFill>
          <a:blip r:embed="rId3" cstate="print"/>
          <a:stretch>
            <a:fillRect/>
          </a:stretch>
        </p:blipFill>
        <p:spPr>
          <a:xfrm>
            <a:off x="4716016" y="956244"/>
            <a:ext cx="4427984" cy="590175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Igrajmo se papirom</a:t>
            </a:r>
            <a:endParaRPr lang="hr-HR" dirty="0"/>
          </a:p>
        </p:txBody>
      </p:sp>
      <p:pic>
        <p:nvPicPr>
          <p:cNvPr id="4" name="Content Placeholder 3" descr="blagdan-duhova-radni-zadaci-i-ideje_Page_4.jpg"/>
          <p:cNvPicPr>
            <a:picLocks noGrp="1" noChangeAspect="1"/>
          </p:cNvPicPr>
          <p:nvPr>
            <p:ph idx="1"/>
          </p:nvPr>
        </p:nvPicPr>
        <p:blipFill>
          <a:blip r:embed="rId2" cstate="print"/>
          <a:stretch>
            <a:fillRect/>
          </a:stretch>
        </p:blipFill>
        <p:spPr>
          <a:xfrm>
            <a:off x="3923928" y="1196752"/>
            <a:ext cx="3395435" cy="4525963"/>
          </a:xfrm>
          <a:prstGeom prst="rect">
            <a:avLst/>
          </a:prstGeom>
        </p:spPr>
      </p:pic>
      <p:sp>
        <p:nvSpPr>
          <p:cNvPr id="5" name="Rectangle 4"/>
          <p:cNvSpPr/>
          <p:nvPr/>
        </p:nvSpPr>
        <p:spPr>
          <a:xfrm>
            <a:off x="467544" y="6237312"/>
            <a:ext cx="3372911" cy="646331"/>
          </a:xfrm>
          <a:prstGeom prst="rect">
            <a:avLst/>
          </a:prstGeom>
        </p:spPr>
        <p:txBody>
          <a:bodyPr wrap="none">
            <a:spAutoFit/>
          </a:bodyPr>
          <a:lstStyle/>
          <a:p>
            <a:r>
              <a:rPr lang="hr-HR" dirty="0" smtClean="0">
                <a:hlinkClick r:id="rId3"/>
              </a:rPr>
              <a:t>http://zlatna-djeca.blogspot.com/</a:t>
            </a:r>
            <a:endParaRPr lang="hr-HR" dirty="0" smtClean="0"/>
          </a:p>
          <a:p>
            <a:endParaRPr lang="hr-HR" dirty="0"/>
          </a:p>
        </p:txBody>
      </p:sp>
      <p:sp>
        <p:nvSpPr>
          <p:cNvPr id="7" name="TextBox 6"/>
          <p:cNvSpPr txBox="1"/>
          <p:nvPr/>
        </p:nvSpPr>
        <p:spPr>
          <a:xfrm>
            <a:off x="683568" y="5301208"/>
            <a:ext cx="2880320" cy="646331"/>
          </a:xfrm>
          <a:prstGeom prst="rect">
            <a:avLst/>
          </a:prstGeom>
          <a:noFill/>
        </p:spPr>
        <p:txBody>
          <a:bodyPr wrap="square" rtlCol="0">
            <a:spAutoFit/>
          </a:bodyPr>
          <a:lstStyle/>
          <a:p>
            <a:r>
              <a:rPr lang="hr-HR" sz="1200" dirty="0" smtClean="0"/>
              <a:t>SLIKE I IDEJE PREUZETE S BLOGA  “ ZLATNA DJECA”,A OVDJE JE I LINK ZA PREUZIMANJE PDF DATOTEKE</a:t>
            </a:r>
            <a:endParaRPr lang="hr-HR"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jetrenjaca_Duhovi_Pedesetnica_vjeronauk_Page_1.jpg"/>
          <p:cNvPicPr>
            <a:picLocks noGrp="1" noChangeAspect="1"/>
          </p:cNvPicPr>
          <p:nvPr>
            <p:ph idx="1"/>
          </p:nvPr>
        </p:nvPicPr>
        <p:blipFill>
          <a:blip r:embed="rId2" cstate="print"/>
          <a:stretch>
            <a:fillRect/>
          </a:stretch>
        </p:blipFill>
        <p:spPr>
          <a:xfrm>
            <a:off x="760864" y="332656"/>
            <a:ext cx="8039263" cy="626469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Vjetrenjaca_Duhovi_Pedesetnica_vjeronauk_Page_2.jpg"/>
          <p:cNvPicPr>
            <a:picLocks noGrp="1" noChangeAspect="1"/>
          </p:cNvPicPr>
          <p:nvPr>
            <p:ph idx="1"/>
          </p:nvPr>
        </p:nvPicPr>
        <p:blipFill>
          <a:blip r:embed="rId2" cstate="print"/>
          <a:stretch>
            <a:fillRect/>
          </a:stretch>
        </p:blipFill>
        <p:spPr>
          <a:xfrm>
            <a:off x="683568" y="476672"/>
            <a:ext cx="4660880" cy="6031728"/>
          </a:xfrm>
        </p:spPr>
      </p:pic>
      <p:sp>
        <p:nvSpPr>
          <p:cNvPr id="10" name="Rectangle 9"/>
          <p:cNvSpPr/>
          <p:nvPr/>
        </p:nvSpPr>
        <p:spPr>
          <a:xfrm>
            <a:off x="5652120" y="5661248"/>
            <a:ext cx="3009735" cy="646331"/>
          </a:xfrm>
          <a:prstGeom prst="rect">
            <a:avLst/>
          </a:prstGeom>
        </p:spPr>
        <p:txBody>
          <a:bodyPr wrap="none">
            <a:spAutoFit/>
          </a:bodyPr>
          <a:lstStyle/>
          <a:p>
            <a:r>
              <a:rPr lang="hr-HR" dirty="0" smtClean="0">
                <a:hlinkClick r:id="rId3"/>
              </a:rPr>
              <a:t>http://vjeronaucni-portal.com</a:t>
            </a:r>
            <a:endParaRPr lang="hr-HR" dirty="0" smtClean="0"/>
          </a:p>
          <a:p>
            <a:r>
              <a:rPr lang="hr-HR" dirty="0" smtClean="0"/>
              <a:t>/</a:t>
            </a:r>
            <a:endParaRPr lang="hr-HR" dirty="0"/>
          </a:p>
        </p:txBody>
      </p:sp>
      <p:sp>
        <p:nvSpPr>
          <p:cNvPr id="11" name="TextBox 10"/>
          <p:cNvSpPr txBox="1"/>
          <p:nvPr/>
        </p:nvSpPr>
        <p:spPr>
          <a:xfrm>
            <a:off x="5796136" y="4509120"/>
            <a:ext cx="2880320" cy="923330"/>
          </a:xfrm>
          <a:prstGeom prst="rect">
            <a:avLst/>
          </a:prstGeom>
          <a:noFill/>
        </p:spPr>
        <p:txBody>
          <a:bodyPr wrap="square" rtlCol="0">
            <a:spAutoFit/>
          </a:bodyPr>
          <a:lstStyle/>
          <a:p>
            <a:r>
              <a:rPr lang="hr-HR" dirty="0" smtClean="0"/>
              <a:t>Preuzeto s vjeronaučnog portala,a tu je i link za preuzimanje dokumenta</a:t>
            </a:r>
            <a:endParaRPr lang="hr-H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JOŠ PAR IDEJA ZA LIKOVNO IZRAŽAVANJE  </a:t>
            </a:r>
            <a:endParaRPr lang="hr-HR" dirty="0"/>
          </a:p>
        </p:txBody>
      </p:sp>
      <p:pic>
        <p:nvPicPr>
          <p:cNvPr id="4" name="Content Placeholder 3" descr="99db571399893dfe282f809f06b7ffd4.jpg"/>
          <p:cNvPicPr>
            <a:picLocks noGrp="1" noChangeAspect="1"/>
          </p:cNvPicPr>
          <p:nvPr>
            <p:ph idx="1"/>
          </p:nvPr>
        </p:nvPicPr>
        <p:blipFill>
          <a:blip r:embed="rId2" cstate="print"/>
          <a:stretch>
            <a:fillRect/>
          </a:stretch>
        </p:blipFill>
        <p:spPr>
          <a:xfrm>
            <a:off x="467544" y="1412776"/>
            <a:ext cx="2247900" cy="2581275"/>
          </a:xfrm>
        </p:spPr>
      </p:pic>
      <p:pic>
        <p:nvPicPr>
          <p:cNvPr id="7" name="Picture 6" descr="d6aede5dce88d48318b8833919c6886b.jpg"/>
          <p:cNvPicPr>
            <a:picLocks noChangeAspect="1"/>
          </p:cNvPicPr>
          <p:nvPr/>
        </p:nvPicPr>
        <p:blipFill>
          <a:blip r:embed="rId3" cstate="print"/>
          <a:stretch>
            <a:fillRect/>
          </a:stretch>
        </p:blipFill>
        <p:spPr>
          <a:xfrm>
            <a:off x="3059832" y="1556792"/>
            <a:ext cx="2247900" cy="3371850"/>
          </a:xfrm>
          <a:prstGeom prst="rect">
            <a:avLst/>
          </a:prstGeom>
        </p:spPr>
      </p:pic>
      <p:pic>
        <p:nvPicPr>
          <p:cNvPr id="8" name="Picture 7" descr="c92df779c5164429fcee293f505b92fa.jpg"/>
          <p:cNvPicPr>
            <a:picLocks noChangeAspect="1"/>
          </p:cNvPicPr>
          <p:nvPr/>
        </p:nvPicPr>
        <p:blipFill>
          <a:blip r:embed="rId4" cstate="print"/>
          <a:stretch>
            <a:fillRect/>
          </a:stretch>
        </p:blipFill>
        <p:spPr>
          <a:xfrm>
            <a:off x="5508104" y="2420888"/>
            <a:ext cx="2247900" cy="2990850"/>
          </a:xfrm>
          <a:prstGeom prst="rect">
            <a:avLst/>
          </a:prstGeom>
        </p:spPr>
      </p:pic>
      <p:sp>
        <p:nvSpPr>
          <p:cNvPr id="6" name="TextBox 5"/>
          <p:cNvSpPr txBox="1"/>
          <p:nvPr/>
        </p:nvSpPr>
        <p:spPr>
          <a:xfrm>
            <a:off x="683568" y="5805264"/>
            <a:ext cx="2952328" cy="923330"/>
          </a:xfrm>
          <a:prstGeom prst="rect">
            <a:avLst/>
          </a:prstGeom>
          <a:noFill/>
        </p:spPr>
        <p:txBody>
          <a:bodyPr wrap="square" rtlCol="0">
            <a:spAutoFit/>
          </a:bodyPr>
          <a:lstStyle/>
          <a:p>
            <a:r>
              <a:rPr lang="hr-HR" dirty="0" smtClean="0"/>
              <a:t>Prezentaciju izradile odgajateljice : </a:t>
            </a:r>
          </a:p>
          <a:p>
            <a:r>
              <a:rPr lang="hr-HR" dirty="0" smtClean="0"/>
              <a:t>Ivana Rajić i Ines Cvek</a:t>
            </a:r>
            <a:endParaRPr lang="hr-H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HOVI SLIKA.jpg"/>
          <p:cNvPicPr>
            <a:picLocks noChangeAspect="1"/>
          </p:cNvPicPr>
          <p:nvPr/>
        </p:nvPicPr>
        <p:blipFill>
          <a:blip r:embed="rId2" cstate="print"/>
          <a:stretch>
            <a:fillRect/>
          </a:stretch>
        </p:blipFill>
        <p:spPr>
          <a:xfrm>
            <a:off x="467544" y="404664"/>
            <a:ext cx="5184576" cy="2819400"/>
          </a:xfrm>
          <a:prstGeom prst="rect">
            <a:avLst/>
          </a:prstGeom>
        </p:spPr>
      </p:pic>
      <p:sp>
        <p:nvSpPr>
          <p:cNvPr id="6" name="TextBox 5"/>
          <p:cNvSpPr txBox="1"/>
          <p:nvPr/>
        </p:nvSpPr>
        <p:spPr>
          <a:xfrm>
            <a:off x="3347864" y="3501008"/>
            <a:ext cx="4824536" cy="2585323"/>
          </a:xfrm>
          <a:prstGeom prst="rect">
            <a:avLst/>
          </a:prstGeom>
          <a:solidFill>
            <a:schemeClr val="bg1"/>
          </a:solidFill>
          <a:ln>
            <a:solidFill>
              <a:schemeClr val="bg1"/>
            </a:solidFill>
          </a:ln>
        </p:spPr>
        <p:txBody>
          <a:bodyPr wrap="square" rtlCol="0">
            <a:spAutoFit/>
          </a:bodyPr>
          <a:lstStyle/>
          <a:p>
            <a:r>
              <a:rPr lang="hr-HR" dirty="0" smtClean="0">
                <a:ln>
                  <a:solidFill>
                    <a:schemeClr val="accent2"/>
                  </a:solidFill>
                </a:ln>
                <a:solidFill>
                  <a:srgbClr val="92D050"/>
                </a:solidFill>
              </a:rPr>
              <a:t>BLIŽI NAM SE BLAGDAN DUHA SVETOGA KOJI OVE GODINE PADA NA  DRUGU NEDJELJU 31.2VIBNJA.</a:t>
            </a:r>
          </a:p>
          <a:p>
            <a:r>
              <a:rPr lang="hr-HR" dirty="0" smtClean="0">
                <a:ln>
                  <a:solidFill>
                    <a:schemeClr val="accent2"/>
                  </a:solidFill>
                </a:ln>
                <a:solidFill>
                  <a:srgbClr val="92D050"/>
                </a:solidFill>
              </a:rPr>
              <a:t>KAKO BI VAM POMOGLI DA S DJECOM OBILJEŽITE OVAJ VAŽAN BLAGDAN PRIPREMILI SMO PRIGODAN TEKST O DAROVIMA I PLODOVIMA DUHA SVETOGA,ALI I PAR KREATIVIH AKTIVNOSTI KOJE MOŽETE ZAJEDNO PROVESTI.</a:t>
            </a:r>
          </a:p>
          <a:p>
            <a:r>
              <a:rPr lang="hr-HR" dirty="0" smtClean="0">
                <a:ln>
                  <a:solidFill>
                    <a:schemeClr val="accent2"/>
                  </a:solidFill>
                </a:ln>
                <a:solidFill>
                  <a:srgbClr val="92D050"/>
                </a:solidFill>
              </a:rPr>
              <a:t>NADAMO SE DA ĆE VAM SE SVIDJETI I KORISTITI VAM </a:t>
            </a:r>
            <a:r>
              <a:rPr lang="hr-HR" dirty="0" smtClean="0">
                <a:ln>
                  <a:solidFill>
                    <a:schemeClr val="accent2"/>
                  </a:solidFill>
                </a:ln>
                <a:solidFill>
                  <a:srgbClr val="92D050"/>
                </a:solidFill>
                <a:sym typeface="Wingdings" pitchFamily="2" charset="2"/>
              </a:rPr>
              <a:t></a:t>
            </a:r>
            <a:endParaRPr lang="hr-HR" dirty="0">
              <a:ln>
                <a:solidFill>
                  <a:schemeClr val="accent2"/>
                </a:solidFill>
              </a:ln>
              <a:solidFill>
                <a:srgbClr val="92D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hr-HR" dirty="0" smtClean="0">
                <a:solidFill>
                  <a:srgbClr val="FF0000"/>
                </a:solidFill>
              </a:rPr>
              <a:t>DUH SVETI</a:t>
            </a:r>
            <a:endParaRPr lang="hr-HR" dirty="0">
              <a:solidFill>
                <a:srgbClr val="FF0000"/>
              </a:solidFill>
            </a:endParaRPr>
          </a:p>
        </p:txBody>
      </p:sp>
      <p:sp>
        <p:nvSpPr>
          <p:cNvPr id="3" name="Content Placeholder 2"/>
          <p:cNvSpPr>
            <a:spLocks noGrp="1"/>
          </p:cNvSpPr>
          <p:nvPr>
            <p:ph idx="1"/>
          </p:nvPr>
        </p:nvSpPr>
        <p:spPr>
          <a:xfrm>
            <a:off x="683568" y="2348880"/>
            <a:ext cx="8003232" cy="1972816"/>
          </a:xfrm>
        </p:spPr>
        <p:txBody>
          <a:bodyPr/>
          <a:lstStyle/>
          <a:p>
            <a:r>
              <a:rPr lang="hr-HR" sz="2000" dirty="0" smtClean="0">
                <a:solidFill>
                  <a:srgbClr val="C00000"/>
                </a:solidFill>
              </a:rPr>
              <a:t>Duh Sveti je posljednji u objavi </a:t>
            </a:r>
            <a:r>
              <a:rPr lang="hr-HR" sz="2000" dirty="0" err="1" smtClean="0">
                <a:solidFill>
                  <a:srgbClr val="C00000"/>
                </a:solidFill>
              </a:rPr>
              <a:t>osobâ</a:t>
            </a:r>
            <a:r>
              <a:rPr lang="hr-HR" sz="2000" dirty="0" smtClean="0">
                <a:solidFill>
                  <a:srgbClr val="C00000"/>
                </a:solidFill>
              </a:rPr>
              <a:t> Presvetog Trojstva. »Bog odasla u srca vaša Duha Sina svoga koji kliče: Abba – Oče!« (Gal 4, 6). Ta spoznaja vjere moguća je samo u Duhu Svetom. On nas pretječe i budi u nama vjeru. Po našem krštenju, prvom sakramentu vjere, Život, kojem je izvor u Ocu i koji nam je darovan u Sinu, intimno i osobno nam daje Duh Sveti u Crkvi</a:t>
            </a:r>
          </a:p>
          <a:p>
            <a:endParaRPr lang="hr-HR" dirty="0"/>
          </a:p>
        </p:txBody>
      </p:sp>
      <p:sp>
        <p:nvSpPr>
          <p:cNvPr id="5" name="TextBox 4"/>
          <p:cNvSpPr txBox="1"/>
          <p:nvPr/>
        </p:nvSpPr>
        <p:spPr>
          <a:xfrm rot="19408720">
            <a:off x="408903" y="846084"/>
            <a:ext cx="171061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hr-HR" sz="1600" dirty="0" smtClean="0"/>
              <a:t>MALI PODSJETNIK ZA RODITELJE</a:t>
            </a:r>
            <a:endParaRPr lang="hr-HR" sz="1600" dirty="0"/>
          </a:p>
        </p:txBody>
      </p:sp>
      <p:pic>
        <p:nvPicPr>
          <p:cNvPr id="6" name="Picture 5" descr="index.jpg"/>
          <p:cNvPicPr>
            <a:picLocks noChangeAspect="1"/>
          </p:cNvPicPr>
          <p:nvPr/>
        </p:nvPicPr>
        <p:blipFill>
          <a:blip r:embed="rId2" cstate="print"/>
          <a:stretch>
            <a:fillRect/>
          </a:stretch>
        </p:blipFill>
        <p:spPr>
          <a:xfrm>
            <a:off x="2915816" y="4581128"/>
            <a:ext cx="2962275" cy="15430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rgbClr val="002060"/>
                </a:solidFill>
              </a:rPr>
              <a:t>CRKVA</a:t>
            </a:r>
            <a:endParaRPr lang="hr-HR" dirty="0">
              <a:solidFill>
                <a:srgbClr val="002060"/>
              </a:solidFill>
            </a:endParaRPr>
          </a:p>
        </p:txBody>
      </p:sp>
      <p:sp>
        <p:nvSpPr>
          <p:cNvPr id="3" name="Content Placeholder 2"/>
          <p:cNvSpPr>
            <a:spLocks noGrp="1"/>
          </p:cNvSpPr>
          <p:nvPr>
            <p:ph idx="1"/>
          </p:nvPr>
        </p:nvSpPr>
        <p:spPr>
          <a:xfrm>
            <a:off x="914400" y="2060848"/>
            <a:ext cx="8229600" cy="4525963"/>
          </a:xfrm>
        </p:spPr>
        <p:txBody>
          <a:bodyPr>
            <a:normAutofit fontScale="85000" lnSpcReduction="20000"/>
          </a:bodyPr>
          <a:lstStyle/>
          <a:p>
            <a:r>
              <a:rPr lang="hr-HR" dirty="0" smtClean="0">
                <a:solidFill>
                  <a:srgbClr val="002060"/>
                </a:solidFill>
              </a:rPr>
              <a:t>Crkva je mjesto naše spoznaje Duha Svetoga: — u Svetom pismu koje je on nadahnuo;</a:t>
            </a:r>
          </a:p>
          <a:p>
            <a:r>
              <a:rPr lang="hr-HR" dirty="0" smtClean="0">
                <a:solidFill>
                  <a:srgbClr val="002060"/>
                </a:solidFill>
              </a:rPr>
              <a:t>— u predaji kojoj su crkveni </a:t>
            </a:r>
            <a:r>
              <a:rPr lang="hr-HR" dirty="0" err="1" smtClean="0">
                <a:solidFill>
                  <a:srgbClr val="002060"/>
                </a:solidFill>
              </a:rPr>
              <a:t>oci</a:t>
            </a:r>
            <a:r>
              <a:rPr lang="hr-HR" dirty="0" smtClean="0">
                <a:solidFill>
                  <a:srgbClr val="002060"/>
                </a:solidFill>
              </a:rPr>
              <a:t> uvijek aktualni svjedoci;</a:t>
            </a:r>
          </a:p>
          <a:p>
            <a:r>
              <a:rPr lang="hr-HR" dirty="0" smtClean="0">
                <a:solidFill>
                  <a:srgbClr val="002060"/>
                </a:solidFill>
              </a:rPr>
              <a:t>— u crkvenom učiteljstvu koje on vodi;</a:t>
            </a:r>
          </a:p>
          <a:p>
            <a:r>
              <a:rPr lang="hr-HR" dirty="0" smtClean="0">
                <a:solidFill>
                  <a:srgbClr val="002060"/>
                </a:solidFill>
              </a:rPr>
              <a:t>— u sakramentalnom bogoslužju, kroz riječi i znamenja;</a:t>
            </a:r>
          </a:p>
          <a:p>
            <a:r>
              <a:rPr lang="hr-HR" dirty="0" smtClean="0">
                <a:solidFill>
                  <a:srgbClr val="002060"/>
                </a:solidFill>
              </a:rPr>
              <a:t>— u molitvi u kojoj nas on zagovara;</a:t>
            </a:r>
          </a:p>
          <a:p>
            <a:r>
              <a:rPr lang="hr-HR" dirty="0" smtClean="0">
                <a:solidFill>
                  <a:srgbClr val="002060"/>
                </a:solidFill>
              </a:rPr>
              <a:t>— u karizmama i službama kojima se Crkva izgrađuje;</a:t>
            </a:r>
          </a:p>
          <a:p>
            <a:r>
              <a:rPr lang="hr-HR" dirty="0" smtClean="0">
                <a:solidFill>
                  <a:srgbClr val="002060"/>
                </a:solidFill>
              </a:rPr>
              <a:t>— u znakovima apostolskog i misionarskog života;</a:t>
            </a:r>
          </a:p>
          <a:p>
            <a:r>
              <a:rPr lang="hr-HR" dirty="0" smtClean="0">
                <a:solidFill>
                  <a:srgbClr val="002060"/>
                </a:solidFill>
              </a:rPr>
              <a:t>— u svjedočanstvima svetih kojima on očituje svetost Crkve i nastavlja djelo spasenja</a:t>
            </a:r>
            <a:endParaRPr lang="hr-HR" dirty="0">
              <a:solidFill>
                <a:srgbClr val="002060"/>
              </a:solidFill>
            </a:endParaRPr>
          </a:p>
        </p:txBody>
      </p:sp>
      <p:pic>
        <p:nvPicPr>
          <p:cNvPr id="4" name="Picture 3" descr="CRKVA.jpg"/>
          <p:cNvPicPr>
            <a:picLocks noChangeAspect="1"/>
          </p:cNvPicPr>
          <p:nvPr/>
        </p:nvPicPr>
        <p:blipFill>
          <a:blip r:embed="rId2" cstate="print"/>
          <a:stretch>
            <a:fillRect/>
          </a:stretch>
        </p:blipFill>
        <p:spPr>
          <a:xfrm>
            <a:off x="539552" y="260648"/>
            <a:ext cx="2448272" cy="162331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mboli.jpg"/>
          <p:cNvPicPr>
            <a:picLocks noChangeAspect="1"/>
          </p:cNvPicPr>
          <p:nvPr/>
        </p:nvPicPr>
        <p:blipFill>
          <a:blip r:embed="rId2" cstate="print"/>
          <a:stretch>
            <a:fillRect/>
          </a:stretch>
        </p:blipFill>
        <p:spPr>
          <a:xfrm>
            <a:off x="292236" y="332656"/>
            <a:ext cx="8459999" cy="61206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lodovi-duha-svetoga_001.jpg"/>
          <p:cNvPicPr>
            <a:picLocks noGrp="1" noChangeAspect="1"/>
          </p:cNvPicPr>
          <p:nvPr>
            <p:ph idx="1"/>
          </p:nvPr>
        </p:nvPicPr>
        <p:blipFill>
          <a:blip r:embed="rId2" cstate="print"/>
          <a:stretch>
            <a:fillRect/>
          </a:stretch>
        </p:blipFill>
        <p:spPr>
          <a:xfrm>
            <a:off x="611560" y="332656"/>
            <a:ext cx="8253746" cy="583264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276872"/>
            <a:ext cx="7524328" cy="576064"/>
          </a:xfrm>
        </p:spPr>
        <p:txBody>
          <a:bodyPr>
            <a:normAutofit fontScale="90000"/>
          </a:bodyPr>
          <a:lstStyle/>
          <a:p>
            <a:r>
              <a:rPr lang="hr-HR" sz="4000" b="1" dirty="0" smtClean="0">
                <a:solidFill>
                  <a:srgbClr val="002060"/>
                </a:solidFill>
              </a:rPr>
              <a:t/>
            </a:r>
            <a:br>
              <a:rPr lang="hr-HR" sz="4000" b="1" dirty="0" smtClean="0">
                <a:solidFill>
                  <a:srgbClr val="002060"/>
                </a:solidFill>
              </a:rPr>
            </a:br>
            <a:r>
              <a:rPr lang="hr-HR" sz="4000" b="1" dirty="0" smtClean="0">
                <a:solidFill>
                  <a:srgbClr val="002060"/>
                </a:solidFill>
              </a:rPr>
              <a:t>PEDESETNICA – ROĐENDAN CRKVE</a:t>
            </a:r>
            <a:r>
              <a:rPr lang="hr-HR" dirty="0" smtClean="0"/>
              <a:t/>
            </a:r>
            <a:br>
              <a:rPr lang="hr-HR" dirty="0" smtClean="0"/>
            </a:br>
            <a:endParaRPr lang="hr-HR" dirty="0"/>
          </a:p>
        </p:txBody>
      </p:sp>
      <p:pic>
        <p:nvPicPr>
          <p:cNvPr id="4" name="Content Placeholder 3" descr="1.jpg"/>
          <p:cNvPicPr>
            <a:picLocks noGrp="1" noChangeAspect="1"/>
          </p:cNvPicPr>
          <p:nvPr>
            <p:ph idx="1"/>
          </p:nvPr>
        </p:nvPicPr>
        <p:blipFill>
          <a:blip r:embed="rId2" cstate="print"/>
          <a:stretch>
            <a:fillRect/>
          </a:stretch>
        </p:blipFill>
        <p:spPr>
          <a:xfrm>
            <a:off x="2123728" y="332656"/>
            <a:ext cx="4392488" cy="1728192"/>
          </a:xfrm>
        </p:spPr>
      </p:pic>
      <p:sp>
        <p:nvSpPr>
          <p:cNvPr id="19457" name="Rectangle 1"/>
          <p:cNvSpPr>
            <a:spLocks noChangeArrowheads="1"/>
          </p:cNvSpPr>
          <p:nvPr/>
        </p:nvSpPr>
        <p:spPr bwMode="auto">
          <a:xfrm>
            <a:off x="251520" y="2973046"/>
            <a:ext cx="849694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r-H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Slavljem blagdana Duhova završavamo uskrsno vrijeme. Dar Duha Svetoga koji učenicima daje hrabrost i snagu za svjedočenje vidljiv je u obliku plamenova nad glavama apostola i Marije, ali on predstavlja puno dublju i intimniju stvarnost, predstavlja Božju ljubav koja je kadra zapaliti srce i pamet Isusovih učenika čineći ih spremnima poći i naviještati Evanđelje.</a:t>
            </a:r>
            <a:r>
              <a:rPr kumimoji="0" lang="hr-HR"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hr-H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Tajna doživljaja onoga što Ivan XXIII naziva „novi Duhovi“ zove se molitva. Upravo je tu iskra koja sve pokreće. Isus je obećao da će dati Duha Svetoga onima koji ga traže (Lk 11,13). Molite, dakle! Upravo nam liturgija Duhova nudi veličanstvene molitvene izričaje:</a:t>
            </a:r>
            <a:endParaRPr kumimoji="0" lang="hr-H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normAutofit/>
          </a:bodyPr>
          <a:lstStyle/>
          <a:p>
            <a:r>
              <a:rPr lang="hr-HR" sz="2000" b="1" dirty="0" smtClean="0"/>
              <a:t>Dođi, Duše Presveti</a:t>
            </a:r>
            <a:endParaRPr lang="hr-HR" sz="2000" dirty="0"/>
          </a:p>
        </p:txBody>
      </p:sp>
      <p:sp>
        <p:nvSpPr>
          <p:cNvPr id="4" name="TextBox 3"/>
          <p:cNvSpPr txBox="1"/>
          <p:nvPr/>
        </p:nvSpPr>
        <p:spPr>
          <a:xfrm rot="18857174">
            <a:off x="243843" y="469507"/>
            <a:ext cx="1584176" cy="646331"/>
          </a:xfrm>
          <a:prstGeom prst="rect">
            <a:avLst/>
          </a:prstGeom>
          <a:solidFill>
            <a:schemeClr val="bg1"/>
          </a:solidFill>
        </p:spPr>
        <p:txBody>
          <a:bodyPr wrap="square" rtlCol="0">
            <a:spAutoFit/>
          </a:bodyPr>
          <a:lstStyle/>
          <a:p>
            <a:r>
              <a:rPr lang="hr-HR" dirty="0" smtClean="0"/>
              <a:t>MOLIMO ZAJEDNO</a:t>
            </a:r>
            <a:endParaRPr lang="hr-HR" dirty="0"/>
          </a:p>
        </p:txBody>
      </p:sp>
      <p:sp>
        <p:nvSpPr>
          <p:cNvPr id="20481" name="Rectangle 1"/>
          <p:cNvSpPr>
            <a:spLocks noChangeArrowheads="1"/>
          </p:cNvSpPr>
          <p:nvPr/>
        </p:nvSpPr>
        <p:spPr bwMode="auto">
          <a:xfrm>
            <a:off x="3347864" y="2730985"/>
            <a:ext cx="194421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endParaRPr kumimoji="0" lang="hr-H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hr-HR" sz="14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1400" b="0" i="0" u="none" strike="noStrike" cap="none" normalizeH="0" baseline="0" dirty="0" smtClean="0">
              <a:ln>
                <a:noFill/>
              </a:ln>
              <a:solidFill>
                <a:srgbClr val="444444"/>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endParaRPr>
          </a:p>
        </p:txBody>
      </p:sp>
      <p:sp>
        <p:nvSpPr>
          <p:cNvPr id="20482" name="Rectangle 2"/>
          <p:cNvSpPr>
            <a:spLocks noChangeArrowheads="1"/>
          </p:cNvSpPr>
          <p:nvPr/>
        </p:nvSpPr>
        <p:spPr bwMode="auto">
          <a:xfrm>
            <a:off x="2627784" y="3602345"/>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r>
            <a:br>
              <a:rPr kumimoji="0" lang="hr-HR" sz="14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br>
            <a:endParaRPr kumimoji="0" lang="hr-HR" sz="1400" b="1" i="0" u="none" strike="noStrike" cap="none" normalizeH="0" baseline="0" dirty="0" smtClean="0">
              <a:ln>
                <a:noFill/>
              </a:ln>
              <a:solidFill>
                <a:srgbClr val="C00000"/>
              </a:solidFill>
              <a:effectLst/>
              <a:latin typeface="Arial" pitchFamily="34" charset="0"/>
              <a:cs typeface="Arial" pitchFamily="34" charset="0"/>
            </a:endParaRPr>
          </a:p>
        </p:txBody>
      </p:sp>
      <p:pic>
        <p:nvPicPr>
          <p:cNvPr id="8" name="Picture 7" descr="OLITVA.jpg"/>
          <p:cNvPicPr>
            <a:picLocks noChangeAspect="1"/>
          </p:cNvPicPr>
          <p:nvPr/>
        </p:nvPicPr>
        <p:blipFill>
          <a:blip r:embed="rId2" cstate="print"/>
          <a:stretch>
            <a:fillRect/>
          </a:stretch>
        </p:blipFill>
        <p:spPr>
          <a:xfrm>
            <a:off x="5508104" y="2492896"/>
            <a:ext cx="3156876" cy="3961879"/>
          </a:xfrm>
          <a:prstGeom prst="rect">
            <a:avLst/>
          </a:prstGeom>
        </p:spPr>
      </p:pic>
      <p:sp>
        <p:nvSpPr>
          <p:cNvPr id="20483" name="Rectangle 3"/>
          <p:cNvSpPr>
            <a:spLocks noChangeArrowheads="1"/>
          </p:cNvSpPr>
          <p:nvPr/>
        </p:nvSpPr>
        <p:spPr bwMode="auto">
          <a:xfrm>
            <a:off x="2699792" y="980728"/>
            <a:ext cx="1949573" cy="56323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Dođi, Duše Presveti,</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sa neba nas posjeti</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zrakom svoje milosti.</a:t>
            </a:r>
            <a:endParaRPr kumimoji="0" lang="hr-H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Dođi, Oče ubogih,</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djelitelju dara svih,</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dođi, srca svjetlosti.</a:t>
            </a:r>
            <a:endParaRPr kumimoji="0" lang="hr-H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Tješitelju tako blag,</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ti nebeski goste drag,</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pun miline, hlade tih.</a:t>
            </a:r>
            <a:endParaRPr kumimoji="0" lang="hr-H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Umornima odmore,</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u vrućini lahore,</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razgovore žalosnih.</a:t>
            </a:r>
            <a:endParaRPr kumimoji="0" lang="hr-H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Sjaju svjetla blaženog,</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sjaj u srcu puka svog,</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napuni nam dušu svu.</a:t>
            </a:r>
            <a:endParaRPr kumimoji="0" lang="hr-H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Bez božanstva tvojega</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čovjek je bez ičega,</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tone sav u crnom zlu.</a:t>
            </a:r>
            <a:endParaRPr kumimoji="0" lang="hr-H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Nečiste nas umivaj,</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suha srca </a:t>
            </a:r>
            <a:r>
              <a:rPr kumimoji="0" lang="hr-HR" sz="1200" b="0" i="0" u="none" strike="noStrike" cap="none" normalizeH="0" baseline="0" dirty="0" err="1" smtClean="0">
                <a:ln>
                  <a:noFill/>
                </a:ln>
                <a:solidFill>
                  <a:srgbClr val="444444"/>
                </a:solidFill>
                <a:effectLst/>
                <a:latin typeface="Arial" pitchFamily="34" charset="0"/>
                <a:ea typeface="Times New Roman" pitchFamily="18" charset="0"/>
                <a:cs typeface="Times New Roman" pitchFamily="18" charset="0"/>
              </a:rPr>
              <a:t>zalivaj</a:t>
            </a: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vidaj rane ranjenim.</a:t>
            </a:r>
            <a:endParaRPr kumimoji="0" lang="hr-H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Mekšaj ćudi kamene,</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zagrij grudi ledene,</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ne daj nama putem zlim.</a:t>
            </a:r>
            <a:endParaRPr kumimoji="0" lang="hr-H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Svim što vjeru imaju,</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što se u te ufaju,</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sedam svojih dara daj.</a:t>
            </a:r>
            <a:endParaRPr kumimoji="0" lang="hr-H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Daj nam krepost zaslužnu</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i smrt lijepu, blaženu,</a:t>
            </a:r>
            <a:b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b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daj </a:t>
            </a:r>
            <a:r>
              <a:rPr kumimoji="0" lang="hr-HR" sz="1200" b="0" i="0" u="none" strike="noStrike" cap="none" normalizeH="0" baseline="0" dirty="0" err="1" smtClean="0">
                <a:ln>
                  <a:noFill/>
                </a:ln>
                <a:solidFill>
                  <a:srgbClr val="444444"/>
                </a:solidFill>
                <a:effectLst/>
                <a:latin typeface="Arial" pitchFamily="34" charset="0"/>
                <a:ea typeface="Times New Roman" pitchFamily="18" charset="0"/>
                <a:cs typeface="Times New Roman" pitchFamily="18" charset="0"/>
              </a:rPr>
              <a:t>vjekovit</a:t>
            </a:r>
            <a:r>
              <a:rPr kumimoji="0" lang="hr-HR" sz="1200" b="0" i="0" u="none" strike="noStrike" cap="none" normalizeH="0" baseline="0" dirty="0" smtClean="0">
                <a:ln>
                  <a:noFill/>
                </a:ln>
                <a:solidFill>
                  <a:srgbClr val="444444"/>
                </a:solidFill>
                <a:effectLst/>
                <a:latin typeface="Arial" pitchFamily="34" charset="0"/>
                <a:ea typeface="Times New Roman" pitchFamily="18" charset="0"/>
                <a:cs typeface="Times New Roman" pitchFamily="18" charset="0"/>
              </a:rPr>
              <a:t> svima raj.</a:t>
            </a: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04664"/>
            <a:ext cx="8229600" cy="1143000"/>
          </a:xfrm>
        </p:spPr>
        <p:txBody>
          <a:bodyPr>
            <a:normAutofit fontScale="90000"/>
          </a:bodyPr>
          <a:lstStyle/>
          <a:p>
            <a:r>
              <a:rPr lang="hr-HR" sz="3600" b="1" dirty="0" smtClean="0"/>
              <a:t>KRUNICA DUHU SVETOMU</a:t>
            </a:r>
            <a:r>
              <a:rPr lang="hr-HR" dirty="0" smtClean="0"/>
              <a:t/>
            </a:r>
            <a:br>
              <a:rPr lang="hr-HR" dirty="0" smtClean="0"/>
            </a:br>
            <a:endParaRPr lang="hr-HR" dirty="0"/>
          </a:p>
        </p:txBody>
      </p:sp>
      <p:sp>
        <p:nvSpPr>
          <p:cNvPr id="3" name="Content Placeholder 2"/>
          <p:cNvSpPr>
            <a:spLocks noGrp="1"/>
          </p:cNvSpPr>
          <p:nvPr>
            <p:ph idx="1"/>
          </p:nvPr>
        </p:nvSpPr>
        <p:spPr>
          <a:xfrm>
            <a:off x="539552" y="2060848"/>
            <a:ext cx="8229600" cy="4525963"/>
          </a:xfrm>
        </p:spPr>
        <p:txBody>
          <a:bodyPr>
            <a:normAutofit fontScale="62500" lnSpcReduction="20000"/>
          </a:bodyPr>
          <a:lstStyle/>
          <a:p>
            <a:r>
              <a:rPr lang="hr-HR" dirty="0" smtClean="0"/>
              <a:t>Kao uvod moli se apostolsko Vjerovanje, Oče naš, tri Zdravo Marijo i</a:t>
            </a:r>
          </a:p>
          <a:p>
            <a:r>
              <a:rPr lang="hr-HR" b="1" dirty="0" smtClean="0"/>
              <a:t>Napomena! Ova Krunica moli se na običnu krunicu.</a:t>
            </a:r>
          </a:p>
          <a:p>
            <a:r>
              <a:rPr lang="hr-HR" dirty="0" smtClean="0"/>
              <a:t>Slava Ocu. Kod ove prve tri Zdravo Marije doda se iza riječi Isus:</a:t>
            </a:r>
          </a:p>
          <a:p>
            <a:r>
              <a:rPr lang="hr-HR" dirty="0" smtClean="0"/>
              <a:t>– koji neka nam, po Duhu Svetom, umnoži vjeru! – koji neka nam, po Duhu Svetom, učvrsti ufanje! – koji neka nam, po Duhu Svetom, usavrši ljubav!</a:t>
            </a:r>
          </a:p>
          <a:p>
            <a:r>
              <a:rPr lang="hr-HR" dirty="0" smtClean="0"/>
              <a:t>1. koji neka osposobi naše srce, da primimo puninu milosti Duha Svetoga!</a:t>
            </a:r>
          </a:p>
          <a:p>
            <a:r>
              <a:rPr lang="hr-HR" dirty="0" smtClean="0"/>
              <a:t>2. koji neka nam izmoli Duha Svetoga i umnoži i ojača u nama tri bogoslovne kreposti!</a:t>
            </a:r>
          </a:p>
          <a:p>
            <a:r>
              <a:rPr lang="hr-HR" dirty="0" smtClean="0"/>
              <a:t>3. koji neka nas, po Duhu Svetom, jača, prosvjetljuje, upravlja, vlada nad nama, vodi nas i posvećuje!</a:t>
            </a:r>
          </a:p>
          <a:p>
            <a:r>
              <a:rPr lang="hr-HR" dirty="0" smtClean="0"/>
              <a:t>4. koji neka užeže naše srce ljubavlju Duha Svetoga i napuni ga dubokom poniznošću, odanošću, </a:t>
            </a:r>
            <a:r>
              <a:rPr lang="hr-HR" dirty="0" err="1" smtClean="0"/>
              <a:t>predanjem</a:t>
            </a:r>
            <a:r>
              <a:rPr lang="hr-HR" dirty="0" smtClean="0"/>
              <a:t>, jakošću i svetošću!</a:t>
            </a:r>
          </a:p>
          <a:p>
            <a:r>
              <a:rPr lang="hr-HR" dirty="0" smtClean="0"/>
              <a:t>5. koji neka nam izmoli sedam darova i dvanaest plodova Duha Svetoga i neka nam udijeli sva dobra i odvrati od nas svako zlo!</a:t>
            </a:r>
          </a:p>
          <a:p>
            <a:endParaRPr lang="hr-HR" dirty="0"/>
          </a:p>
        </p:txBody>
      </p:sp>
      <p:pic>
        <p:nvPicPr>
          <p:cNvPr id="4" name="Picture 3" descr="krunica duhi svetomu.jpg"/>
          <p:cNvPicPr>
            <a:picLocks noChangeAspect="1"/>
          </p:cNvPicPr>
          <p:nvPr/>
        </p:nvPicPr>
        <p:blipFill>
          <a:blip r:embed="rId2" cstate="print"/>
          <a:stretch>
            <a:fillRect/>
          </a:stretch>
        </p:blipFill>
        <p:spPr>
          <a:xfrm>
            <a:off x="323528" y="0"/>
            <a:ext cx="3456384" cy="199281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739</TotalTime>
  <Words>840</Words>
  <Application>Microsoft Office PowerPoint</Application>
  <PresentationFormat>On-screen Show (4:3)</PresentationFormat>
  <Paragraphs>69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DUH SVETI</vt:lpstr>
      <vt:lpstr>CRKVA</vt:lpstr>
      <vt:lpstr>Slide 5</vt:lpstr>
      <vt:lpstr>Slide 6</vt:lpstr>
      <vt:lpstr> PEDESETNICA – ROĐENDAN CRKVE </vt:lpstr>
      <vt:lpstr>Dođi, Duše Presveti</vt:lpstr>
      <vt:lpstr>KRUNICA DUHU SVETOMU </vt:lpstr>
      <vt:lpstr>Tekst iz Biblije Djela apostolska 2,1-12</vt:lpstr>
      <vt:lpstr>Slide 11</vt:lpstr>
      <vt:lpstr>Slide 12</vt:lpstr>
      <vt:lpstr>Slide 13</vt:lpstr>
      <vt:lpstr>Slide 14</vt:lpstr>
      <vt:lpstr>Zadaci za predškolce</vt:lpstr>
      <vt:lpstr>Igrajmo se papirom</vt:lpstr>
      <vt:lpstr>Slide 17</vt:lpstr>
      <vt:lpstr>Slide 18</vt:lpstr>
      <vt:lpstr>JOŠ PAR IDEJA ZA LIKOVNO IZRAŽAVANJE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78</cp:revision>
  <dcterms:created xsi:type="dcterms:W3CDTF">2020-05-18T12:59:21Z</dcterms:created>
  <dcterms:modified xsi:type="dcterms:W3CDTF">2020-05-21T10:24:58Z</dcterms:modified>
</cp:coreProperties>
</file>